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57" r:id="rId5"/>
  </p:sldIdLst>
  <p:sldSz cx="36576000" cy="2743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4A8"/>
    <a:srgbClr val="005881"/>
    <a:srgbClr val="2F528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05" autoAdjust="0"/>
    <p:restoredTop sz="94660"/>
  </p:normalViewPr>
  <p:slideViewPr>
    <p:cSldViewPr snapToGrid="0">
      <p:cViewPr varScale="1">
        <p:scale>
          <a:sx n="18" d="100"/>
          <a:sy n="18" d="100"/>
        </p:scale>
        <p:origin x="1216"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fa Atamna" userId="282b609c-7b31-4812-b433-095b03e058b5" providerId="ADAL" clId="{4A2B10D4-7850-491A-8ED0-A125D0B87D41}"/>
    <pc:docChg chg="modSld">
      <pc:chgData name="Wafa Atamna" userId="282b609c-7b31-4812-b433-095b03e058b5" providerId="ADAL" clId="{4A2B10D4-7850-491A-8ED0-A125D0B87D41}" dt="2026-04-02T17:52:22.139" v="1" actId="20577"/>
      <pc:docMkLst>
        <pc:docMk/>
      </pc:docMkLst>
      <pc:sldChg chg="modSp mod">
        <pc:chgData name="Wafa Atamna" userId="282b609c-7b31-4812-b433-095b03e058b5" providerId="ADAL" clId="{4A2B10D4-7850-491A-8ED0-A125D0B87D41}" dt="2026-04-02T17:52:22.139" v="1" actId="20577"/>
        <pc:sldMkLst>
          <pc:docMk/>
          <pc:sldMk cId="3183629428" sldId="257"/>
        </pc:sldMkLst>
        <pc:spChg chg="mod">
          <ac:chgData name="Wafa Atamna" userId="282b609c-7b31-4812-b433-095b03e058b5" providerId="ADAL" clId="{4A2B10D4-7850-491A-8ED0-A125D0B87D41}" dt="2026-04-02T17:52:22.139" v="1" actId="20577"/>
          <ac:spMkLst>
            <pc:docMk/>
            <pc:sldMk cId="3183629428" sldId="257"/>
            <ac:spMk id="4" creationId="{F469B90D-E902-F6C4-566F-3BB13B74BF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489452"/>
            <a:ext cx="31089600" cy="9550400"/>
          </a:xfrm>
        </p:spPr>
        <p:txBody>
          <a:bodyPr anchor="b"/>
          <a:lstStyle>
            <a:lvl1pPr algn="ctr">
              <a:defRPr sz="24000"/>
            </a:lvl1pPr>
          </a:lstStyle>
          <a:p>
            <a:r>
              <a:rPr lang="en-US"/>
              <a:t>Click to edit Master title style</a:t>
            </a:r>
            <a:endParaRPr lang="en-US" dirty="0"/>
          </a:p>
        </p:txBody>
      </p:sp>
      <p:sp>
        <p:nvSpPr>
          <p:cNvPr id="3" name="Subtitle 2"/>
          <p:cNvSpPr>
            <a:spLocks noGrp="1"/>
          </p:cNvSpPr>
          <p:nvPr>
            <p:ph type="subTitle" idx="1"/>
          </p:nvPr>
        </p:nvSpPr>
        <p:spPr>
          <a:xfrm>
            <a:off x="4572000" y="14408152"/>
            <a:ext cx="27432000" cy="6623048"/>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8B93BF4-0178-47DF-9D19-850B289F5917}"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273E-AB5C-485A-B096-D1B60A41A604}" type="slidenum">
              <a:rPr lang="en-US" smtClean="0"/>
              <a:t>‹#›</a:t>
            </a:fld>
            <a:endParaRPr lang="en-US"/>
          </a:p>
        </p:txBody>
      </p:sp>
    </p:spTree>
    <p:extLst>
      <p:ext uri="{BB962C8B-B14F-4D97-AF65-F5344CB8AC3E}">
        <p14:creationId xmlns:p14="http://schemas.microsoft.com/office/powerpoint/2010/main" val="1832873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B93BF4-0178-47DF-9D19-850B289F5917}"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273E-AB5C-485A-B096-D1B60A41A604}" type="slidenum">
              <a:rPr lang="en-US" smtClean="0"/>
              <a:t>‹#›</a:t>
            </a:fld>
            <a:endParaRPr lang="en-US"/>
          </a:p>
        </p:txBody>
      </p:sp>
    </p:spTree>
    <p:extLst>
      <p:ext uri="{BB962C8B-B14F-4D97-AF65-F5344CB8AC3E}">
        <p14:creationId xmlns:p14="http://schemas.microsoft.com/office/powerpoint/2010/main" val="3894406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6838958"/>
            <a:ext cx="31546800" cy="11410948"/>
          </a:xfrm>
        </p:spPr>
        <p:txBody>
          <a:bodyPr anchor="b"/>
          <a:lstStyle>
            <a:lvl1pPr>
              <a:defRPr sz="24000"/>
            </a:lvl1pPr>
          </a:lstStyle>
          <a:p>
            <a:r>
              <a:rPr lang="en-US"/>
              <a:t>Click to edit Master title style</a:t>
            </a:r>
            <a:endParaRPr lang="en-US" dirty="0"/>
          </a:p>
        </p:txBody>
      </p:sp>
      <p:sp>
        <p:nvSpPr>
          <p:cNvPr id="3" name="Text Placeholder 2"/>
          <p:cNvSpPr>
            <a:spLocks noGrp="1"/>
          </p:cNvSpPr>
          <p:nvPr>
            <p:ph type="body" idx="1"/>
          </p:nvPr>
        </p:nvSpPr>
        <p:spPr>
          <a:xfrm>
            <a:off x="2495552" y="18357858"/>
            <a:ext cx="31546800" cy="600074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B93BF4-0178-47DF-9D19-850B289F5917}"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273E-AB5C-485A-B096-D1B60A41A604}" type="slidenum">
              <a:rPr lang="en-US" smtClean="0"/>
              <a:t>‹#›</a:t>
            </a:fld>
            <a:endParaRPr lang="en-US"/>
          </a:p>
        </p:txBody>
      </p:sp>
    </p:spTree>
    <p:extLst>
      <p:ext uri="{BB962C8B-B14F-4D97-AF65-F5344CB8AC3E}">
        <p14:creationId xmlns:p14="http://schemas.microsoft.com/office/powerpoint/2010/main" val="580738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302500"/>
            <a:ext cx="15544800" cy="17405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302500"/>
            <a:ext cx="15544800" cy="17405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8B93BF4-0178-47DF-9D19-850B289F5917}" type="datetimeFigureOut">
              <a:rPr lang="en-US" smtClean="0"/>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273E-AB5C-485A-B096-D1B60A41A604}" type="slidenum">
              <a:rPr lang="en-US" smtClean="0"/>
              <a:t>‹#›</a:t>
            </a:fld>
            <a:endParaRPr lang="en-US"/>
          </a:p>
        </p:txBody>
      </p:sp>
    </p:spTree>
    <p:extLst>
      <p:ext uri="{BB962C8B-B14F-4D97-AF65-F5344CB8AC3E}">
        <p14:creationId xmlns:p14="http://schemas.microsoft.com/office/powerpoint/2010/main" val="3490342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460506"/>
            <a:ext cx="31546800" cy="530225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6724652"/>
            <a:ext cx="15473360"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4" name="Content Placeholder 3"/>
          <p:cNvSpPr>
            <a:spLocks noGrp="1"/>
          </p:cNvSpPr>
          <p:nvPr>
            <p:ph sz="half" idx="2"/>
          </p:nvPr>
        </p:nvSpPr>
        <p:spPr>
          <a:xfrm>
            <a:off x="2519368" y="10020300"/>
            <a:ext cx="15473360" cy="14738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6724652"/>
            <a:ext cx="15549564"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6" name="Content Placeholder 5"/>
          <p:cNvSpPr>
            <a:spLocks noGrp="1"/>
          </p:cNvSpPr>
          <p:nvPr>
            <p:ph sz="quarter" idx="4"/>
          </p:nvPr>
        </p:nvSpPr>
        <p:spPr>
          <a:xfrm>
            <a:off x="18516602" y="10020300"/>
            <a:ext cx="15549564" cy="14738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B93BF4-0178-47DF-9D19-850B289F5917}" type="datetimeFigureOut">
              <a:rPr lang="en-US" smtClean="0"/>
              <a:t>7/28/2026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273E-AB5C-485A-B096-D1B60A41A604}" type="slidenum">
              <a:rPr lang="en-US" smtClean="0"/>
              <a:t>‹#›</a:t>
            </a:fld>
            <a:endParaRPr lang="en-US"/>
          </a:p>
        </p:txBody>
      </p:sp>
    </p:spTree>
    <p:extLst>
      <p:ext uri="{BB962C8B-B14F-4D97-AF65-F5344CB8AC3E}">
        <p14:creationId xmlns:p14="http://schemas.microsoft.com/office/powerpoint/2010/main" val="2475484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8B93BF4-0178-47DF-9D19-850B289F5917}" type="datetimeFigureOut">
              <a:rPr lang="en-US" smtClean="0"/>
              <a:t>7/28/2026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273E-AB5C-485A-B096-D1B60A41A604}" type="slidenum">
              <a:rPr lang="en-US" smtClean="0"/>
              <a:t>‹#›</a:t>
            </a:fld>
            <a:endParaRPr lang="en-US"/>
          </a:p>
        </p:txBody>
      </p:sp>
    </p:spTree>
    <p:extLst>
      <p:ext uri="{BB962C8B-B14F-4D97-AF65-F5344CB8AC3E}">
        <p14:creationId xmlns:p14="http://schemas.microsoft.com/office/powerpoint/2010/main" val="2161149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B93BF4-0178-47DF-9D19-850B289F5917}" type="datetimeFigureOut">
              <a:rPr lang="en-US" smtClean="0"/>
              <a:t>7/28/2026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273E-AB5C-485A-B096-D1B60A41A604}" type="slidenum">
              <a:rPr lang="en-US" smtClean="0"/>
              <a:t>‹#›</a:t>
            </a:fld>
            <a:endParaRPr lang="en-US"/>
          </a:p>
        </p:txBody>
      </p:sp>
    </p:spTree>
    <p:extLst>
      <p:ext uri="{BB962C8B-B14F-4D97-AF65-F5344CB8AC3E}">
        <p14:creationId xmlns:p14="http://schemas.microsoft.com/office/powerpoint/2010/main" val="1118442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828800"/>
            <a:ext cx="11796712" cy="6400800"/>
          </a:xfrm>
        </p:spPr>
        <p:txBody>
          <a:bodyPr anchor="b"/>
          <a:lstStyle>
            <a:lvl1pPr>
              <a:defRPr sz="12800"/>
            </a:lvl1pPr>
          </a:lstStyle>
          <a:p>
            <a:r>
              <a:rPr lang="en-US"/>
              <a:t>Click to edit Master title style</a:t>
            </a:r>
            <a:endParaRPr lang="en-US" dirty="0"/>
          </a:p>
        </p:txBody>
      </p:sp>
      <p:sp>
        <p:nvSpPr>
          <p:cNvPr id="3" name="Content Placeholder 2"/>
          <p:cNvSpPr>
            <a:spLocks noGrp="1"/>
          </p:cNvSpPr>
          <p:nvPr>
            <p:ph idx="1"/>
          </p:nvPr>
        </p:nvSpPr>
        <p:spPr>
          <a:xfrm>
            <a:off x="15549564" y="3949706"/>
            <a:ext cx="18516600" cy="19494500"/>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229600"/>
            <a:ext cx="11796712"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68B93BF4-0178-47DF-9D19-850B289F5917}" type="datetimeFigureOut">
              <a:rPr lang="en-US" smtClean="0"/>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273E-AB5C-485A-B096-D1B60A41A604}" type="slidenum">
              <a:rPr lang="en-US" smtClean="0"/>
              <a:t>‹#›</a:t>
            </a:fld>
            <a:endParaRPr lang="en-US"/>
          </a:p>
        </p:txBody>
      </p:sp>
    </p:spTree>
    <p:extLst>
      <p:ext uri="{BB962C8B-B14F-4D97-AF65-F5344CB8AC3E}">
        <p14:creationId xmlns:p14="http://schemas.microsoft.com/office/powerpoint/2010/main" val="1210292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828800"/>
            <a:ext cx="11796712" cy="6400800"/>
          </a:xfrm>
        </p:spPr>
        <p:txBody>
          <a:bodyPr anchor="b"/>
          <a:lstStyle>
            <a:lvl1pPr>
              <a:defRPr sz="1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3949706"/>
            <a:ext cx="18516600" cy="19494500"/>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t>Click icon to add picture</a:t>
            </a:r>
            <a:endParaRPr lang="en-US" dirty="0"/>
          </a:p>
        </p:txBody>
      </p:sp>
      <p:sp>
        <p:nvSpPr>
          <p:cNvPr id="4" name="Text Placeholder 3"/>
          <p:cNvSpPr>
            <a:spLocks noGrp="1"/>
          </p:cNvSpPr>
          <p:nvPr>
            <p:ph type="body" sz="half" idx="2"/>
          </p:nvPr>
        </p:nvSpPr>
        <p:spPr>
          <a:xfrm>
            <a:off x="2519364" y="8229600"/>
            <a:ext cx="11796712"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68B93BF4-0178-47DF-9D19-850B289F5917}" type="datetimeFigureOut">
              <a:rPr lang="en-US" smtClean="0"/>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273E-AB5C-485A-B096-D1B60A41A604}" type="slidenum">
              <a:rPr lang="en-US" smtClean="0"/>
              <a:t>‹#›</a:t>
            </a:fld>
            <a:endParaRPr lang="en-US"/>
          </a:p>
        </p:txBody>
      </p:sp>
    </p:spTree>
    <p:extLst>
      <p:ext uri="{BB962C8B-B14F-4D97-AF65-F5344CB8AC3E}">
        <p14:creationId xmlns:p14="http://schemas.microsoft.com/office/powerpoint/2010/main" val="657888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B93BF4-0178-47DF-9D19-850B289F5917}"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273E-AB5C-485A-B096-D1B60A41A604}" type="slidenum">
              <a:rPr lang="en-US" smtClean="0"/>
              <a:t>‹#›</a:t>
            </a:fld>
            <a:endParaRPr lang="en-US"/>
          </a:p>
        </p:txBody>
      </p:sp>
    </p:spTree>
    <p:extLst>
      <p:ext uri="{BB962C8B-B14F-4D97-AF65-F5344CB8AC3E}">
        <p14:creationId xmlns:p14="http://schemas.microsoft.com/office/powerpoint/2010/main" val="2436736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460500"/>
            <a:ext cx="7886700" cy="2324735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460500"/>
            <a:ext cx="23202900" cy="2324735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B93BF4-0178-47DF-9D19-850B289F5917}"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273E-AB5C-485A-B096-D1B60A41A604}" type="slidenum">
              <a:rPr lang="en-US" smtClean="0"/>
              <a:t>‹#›</a:t>
            </a:fld>
            <a:endParaRPr lang="en-US"/>
          </a:p>
        </p:txBody>
      </p:sp>
    </p:spTree>
    <p:extLst>
      <p:ext uri="{BB962C8B-B14F-4D97-AF65-F5344CB8AC3E}">
        <p14:creationId xmlns:p14="http://schemas.microsoft.com/office/powerpoint/2010/main" val="1676892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460506"/>
            <a:ext cx="31546800" cy="530225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302500"/>
            <a:ext cx="31546800" cy="1740535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5425406"/>
            <a:ext cx="8229600" cy="1460500"/>
          </a:xfrm>
          <a:prstGeom prst="rect">
            <a:avLst/>
          </a:prstGeom>
        </p:spPr>
        <p:txBody>
          <a:bodyPr vert="horz" lIns="91440" tIns="45720" rIns="91440" bIns="45720" rtlCol="0" anchor="ctr"/>
          <a:lstStyle>
            <a:lvl1pPr algn="l">
              <a:defRPr sz="4800">
                <a:solidFill>
                  <a:schemeClr val="tx1">
                    <a:tint val="75000"/>
                  </a:schemeClr>
                </a:solidFill>
              </a:defRPr>
            </a:lvl1pPr>
          </a:lstStyle>
          <a:p>
            <a:fld id="{68B93BF4-0178-47DF-9D19-850B289F5917}" type="datetimeFigureOut">
              <a:rPr lang="en-US" smtClean="0"/>
              <a:t>7/28/2026</a:t>
            </a:fld>
            <a:endParaRPr lang="en-US"/>
          </a:p>
        </p:txBody>
      </p:sp>
      <p:sp>
        <p:nvSpPr>
          <p:cNvPr id="5" name="Footer Placeholder 4"/>
          <p:cNvSpPr>
            <a:spLocks noGrp="1"/>
          </p:cNvSpPr>
          <p:nvPr>
            <p:ph type="ftr" sz="quarter" idx="3"/>
          </p:nvPr>
        </p:nvSpPr>
        <p:spPr>
          <a:xfrm>
            <a:off x="12115800" y="25425406"/>
            <a:ext cx="12344400" cy="1460500"/>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5425406"/>
            <a:ext cx="8229600" cy="1460500"/>
          </a:xfrm>
          <a:prstGeom prst="rect">
            <a:avLst/>
          </a:prstGeom>
        </p:spPr>
        <p:txBody>
          <a:bodyPr vert="horz" lIns="91440" tIns="45720" rIns="91440" bIns="45720" rtlCol="0" anchor="ctr"/>
          <a:lstStyle>
            <a:lvl1pPr algn="r">
              <a:defRPr sz="4800">
                <a:solidFill>
                  <a:schemeClr val="tx1">
                    <a:tint val="75000"/>
                  </a:schemeClr>
                </a:solidFill>
              </a:defRPr>
            </a:lvl1pPr>
          </a:lstStyle>
          <a:p>
            <a:fld id="{B356273E-AB5C-485A-B096-D1B60A41A604}" type="slidenum">
              <a:rPr lang="en-US" smtClean="0"/>
              <a:t>‹#›</a:t>
            </a:fld>
            <a:endParaRPr lang="en-US"/>
          </a:p>
        </p:txBody>
      </p:sp>
    </p:spTree>
    <p:extLst>
      <p:ext uri="{BB962C8B-B14F-4D97-AF65-F5344CB8AC3E}">
        <p14:creationId xmlns:p14="http://schemas.microsoft.com/office/powerpoint/2010/main" val="155758249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0D079DB3-89BC-4B1A-A0F1-6320CE5DF0BF}"/>
              </a:ext>
            </a:extLst>
          </p:cNvPr>
          <p:cNvSpPr txBox="1"/>
          <p:nvPr/>
        </p:nvSpPr>
        <p:spPr>
          <a:xfrm>
            <a:off x="719336" y="18934684"/>
            <a:ext cx="9229209" cy="696108"/>
          </a:xfrm>
          <a:prstGeom prst="rect">
            <a:avLst/>
          </a:prstGeom>
          <a:solidFill>
            <a:srgbClr val="0074A8"/>
          </a:solidFill>
        </p:spPr>
        <p:txBody>
          <a:bodyPr wrap="square" lIns="101554" tIns="50778" rIns="101554" bIns="50778" rtlCol="0">
            <a:spAutoFit/>
          </a:bodyPr>
          <a:lstStyle/>
          <a:p>
            <a:pPr algn="ctr"/>
            <a:r>
              <a:rPr lang="en-US" sz="3857" b="1" dirty="0">
                <a:solidFill>
                  <a:srgbClr val="FFFFFF"/>
                </a:solidFill>
                <a:latin typeface="Times New Roman" charset="0"/>
                <a:ea typeface="Times New Roman" charset="0"/>
                <a:cs typeface="Times New Roman" charset="0"/>
              </a:rPr>
              <a:t>METHODS</a:t>
            </a:r>
          </a:p>
        </p:txBody>
      </p:sp>
      <p:sp>
        <p:nvSpPr>
          <p:cNvPr id="19" name="TextBox 18">
            <a:extLst>
              <a:ext uri="{FF2B5EF4-FFF2-40B4-BE49-F238E27FC236}">
                <a16:creationId xmlns:a16="http://schemas.microsoft.com/office/drawing/2014/main" id="{BDBAF270-52D5-4691-A7A5-6C77259B55F7}"/>
              </a:ext>
            </a:extLst>
          </p:cNvPr>
          <p:cNvSpPr txBox="1"/>
          <p:nvPr/>
        </p:nvSpPr>
        <p:spPr>
          <a:xfrm>
            <a:off x="26362639" y="9683446"/>
            <a:ext cx="9525000" cy="696108"/>
          </a:xfrm>
          <a:prstGeom prst="rect">
            <a:avLst/>
          </a:prstGeom>
          <a:solidFill>
            <a:srgbClr val="0074A8"/>
          </a:solidFill>
        </p:spPr>
        <p:txBody>
          <a:bodyPr wrap="square" lIns="101554" tIns="50778" rIns="101554" bIns="50778" rtlCol="0" anchor="t">
            <a:spAutoFit/>
          </a:bodyPr>
          <a:lstStyle/>
          <a:p>
            <a:pPr algn="ctr"/>
            <a:r>
              <a:rPr lang="en-US" sz="3857" b="1" dirty="0">
                <a:solidFill>
                  <a:schemeClr val="bg1"/>
                </a:solidFill>
                <a:latin typeface="Times New Roman" charset="0"/>
                <a:ea typeface="Times New Roman" charset="0"/>
                <a:cs typeface="Times New Roman" charset="0"/>
              </a:rPr>
              <a:t>CONCLUSIONS</a:t>
            </a:r>
          </a:p>
        </p:txBody>
      </p:sp>
      <p:sp>
        <p:nvSpPr>
          <p:cNvPr id="20" name="TextBox 19">
            <a:extLst>
              <a:ext uri="{FF2B5EF4-FFF2-40B4-BE49-F238E27FC236}">
                <a16:creationId xmlns:a16="http://schemas.microsoft.com/office/drawing/2014/main" id="{33B94099-3350-4B7F-9514-A1579F4EEF69}"/>
              </a:ext>
            </a:extLst>
          </p:cNvPr>
          <p:cNvSpPr txBox="1"/>
          <p:nvPr/>
        </p:nvSpPr>
        <p:spPr>
          <a:xfrm>
            <a:off x="719337" y="10839737"/>
            <a:ext cx="9216956" cy="696108"/>
          </a:xfrm>
          <a:prstGeom prst="rect">
            <a:avLst/>
          </a:prstGeom>
          <a:solidFill>
            <a:srgbClr val="0074A8"/>
          </a:solidFill>
        </p:spPr>
        <p:txBody>
          <a:bodyPr wrap="square" lIns="101554" tIns="50778" rIns="101554" bIns="50778" rtlCol="0" anchor="t">
            <a:spAutoFit/>
          </a:bodyPr>
          <a:lstStyle/>
          <a:p>
            <a:pPr algn="ctr"/>
            <a:r>
              <a:rPr lang="en-US" sz="3857" b="1" dirty="0">
                <a:solidFill>
                  <a:schemeClr val="bg1"/>
                </a:solidFill>
                <a:latin typeface="Times New Roman" charset="0"/>
                <a:ea typeface="Times New Roman" charset="0"/>
                <a:cs typeface="Times New Roman" charset="0"/>
              </a:rPr>
              <a:t>INTRODUCTION</a:t>
            </a:r>
          </a:p>
        </p:txBody>
      </p:sp>
      <p:sp>
        <p:nvSpPr>
          <p:cNvPr id="22" name="TextBox 21">
            <a:extLst>
              <a:ext uri="{FF2B5EF4-FFF2-40B4-BE49-F238E27FC236}">
                <a16:creationId xmlns:a16="http://schemas.microsoft.com/office/drawing/2014/main" id="{B9007714-6DBB-4DB3-AFFA-2289555DD749}"/>
              </a:ext>
            </a:extLst>
          </p:cNvPr>
          <p:cNvSpPr txBox="1"/>
          <p:nvPr/>
        </p:nvSpPr>
        <p:spPr>
          <a:xfrm>
            <a:off x="26659921" y="15636979"/>
            <a:ext cx="9525000" cy="696108"/>
          </a:xfrm>
          <a:prstGeom prst="rect">
            <a:avLst/>
          </a:prstGeom>
          <a:solidFill>
            <a:srgbClr val="0074A8"/>
          </a:solidFill>
        </p:spPr>
        <p:txBody>
          <a:bodyPr wrap="square" lIns="101554" tIns="50778" rIns="101554" bIns="50778" rtlCol="0" anchor="t">
            <a:spAutoFit/>
          </a:bodyPr>
          <a:lstStyle/>
          <a:p>
            <a:pPr algn="ctr"/>
            <a:r>
              <a:rPr lang="en-US" sz="3857" b="1" dirty="0">
                <a:solidFill>
                  <a:schemeClr val="bg1"/>
                </a:solidFill>
                <a:latin typeface="Times New Roman" charset="0"/>
                <a:ea typeface="Times New Roman" charset="0"/>
                <a:cs typeface="Times New Roman" charset="0"/>
              </a:rPr>
              <a:t>ACKNOWLEDGEMENTS</a:t>
            </a:r>
          </a:p>
        </p:txBody>
      </p:sp>
      <p:sp>
        <p:nvSpPr>
          <p:cNvPr id="23" name="TextBox 22">
            <a:extLst>
              <a:ext uri="{FF2B5EF4-FFF2-40B4-BE49-F238E27FC236}">
                <a16:creationId xmlns:a16="http://schemas.microsoft.com/office/drawing/2014/main" id="{7E0482EB-6B48-4EAC-972F-D8FB6CF81A27}"/>
              </a:ext>
            </a:extLst>
          </p:cNvPr>
          <p:cNvSpPr txBox="1"/>
          <p:nvPr/>
        </p:nvSpPr>
        <p:spPr>
          <a:xfrm>
            <a:off x="26659921" y="20001554"/>
            <a:ext cx="9525000" cy="696108"/>
          </a:xfrm>
          <a:prstGeom prst="rect">
            <a:avLst/>
          </a:prstGeom>
          <a:solidFill>
            <a:srgbClr val="0074A8"/>
          </a:solidFill>
        </p:spPr>
        <p:txBody>
          <a:bodyPr wrap="square" lIns="101554" tIns="50778" rIns="101554" bIns="50778" rtlCol="0" anchor="t">
            <a:spAutoFit/>
          </a:bodyPr>
          <a:lstStyle/>
          <a:p>
            <a:pPr algn="ctr"/>
            <a:r>
              <a:rPr lang="en-US" sz="3857" b="1" dirty="0">
                <a:solidFill>
                  <a:schemeClr val="bg1"/>
                </a:solidFill>
                <a:latin typeface="Times New Roman" charset="0"/>
                <a:ea typeface="Times New Roman" charset="0"/>
                <a:cs typeface="Times New Roman" charset="0"/>
              </a:rPr>
              <a:t>REFERENCES</a:t>
            </a:r>
          </a:p>
        </p:txBody>
      </p:sp>
      <p:sp>
        <p:nvSpPr>
          <p:cNvPr id="25" name="Title 3">
            <a:extLst>
              <a:ext uri="{FF2B5EF4-FFF2-40B4-BE49-F238E27FC236}">
                <a16:creationId xmlns:a16="http://schemas.microsoft.com/office/drawing/2014/main" id="{CC451B74-F344-46E4-8285-6B1D3F8D8997}"/>
              </a:ext>
            </a:extLst>
          </p:cNvPr>
          <p:cNvSpPr>
            <a:spLocks/>
          </p:cNvSpPr>
          <p:nvPr/>
        </p:nvSpPr>
        <p:spPr bwMode="auto">
          <a:xfrm>
            <a:off x="6766560" y="-59775"/>
            <a:ext cx="20530763" cy="52505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67061" tIns="233529" rIns="467061" bIns="233529" anchor="t"/>
          <a:lstStyle/>
          <a:p>
            <a:pPr algn="ctr">
              <a:spcBef>
                <a:spcPts val="858"/>
              </a:spcBef>
              <a:spcAft>
                <a:spcPts val="858"/>
              </a:spcAft>
            </a:pPr>
            <a:r>
              <a:rPr lang="en-US" sz="4800" b="1" dirty="0">
                <a:latin typeface="Times New Roman" charset="0"/>
                <a:ea typeface="Times New Roman" charset="0"/>
                <a:cs typeface="Times New Roman" charset="0"/>
              </a:rPr>
              <a:t>Poster Title</a:t>
            </a:r>
          </a:p>
          <a:p>
            <a:pPr algn="ctr">
              <a:spcBef>
                <a:spcPts val="858"/>
              </a:spcBef>
              <a:spcAft>
                <a:spcPts val="858"/>
              </a:spcAft>
            </a:pPr>
            <a:r>
              <a:rPr lang="en-US" sz="4400" dirty="0">
                <a:latin typeface="Times New Roman" charset="0"/>
                <a:ea typeface="Times New Roman" charset="0"/>
                <a:cs typeface="Times New Roman" charset="0"/>
              </a:rPr>
              <a:t>David  Jiang</a:t>
            </a:r>
            <a:r>
              <a:rPr lang="en-US" sz="4400" baseline="30000" dirty="0">
                <a:latin typeface="Times New Roman" charset="0"/>
                <a:ea typeface="Times New Roman" charset="0"/>
                <a:cs typeface="Times New Roman" charset="0"/>
              </a:rPr>
              <a:t>1</a:t>
            </a:r>
            <a:r>
              <a:rPr lang="en-US" sz="4400" dirty="0">
                <a:latin typeface="Times New Roman" charset="0"/>
                <a:ea typeface="Times New Roman" charset="0"/>
                <a:cs typeface="Times New Roman" charset="0"/>
              </a:rPr>
              <a:t>,  Emily  Carlos</a:t>
            </a:r>
            <a:r>
              <a:rPr lang="en-US" sz="4400" baseline="30000" dirty="0">
                <a:latin typeface="Times New Roman" charset="0"/>
                <a:ea typeface="Times New Roman" charset="0"/>
                <a:cs typeface="Times New Roman" charset="0"/>
              </a:rPr>
              <a:t>2</a:t>
            </a:r>
            <a:r>
              <a:rPr lang="en-US" sz="4400" dirty="0">
                <a:latin typeface="Times New Roman" charset="0"/>
                <a:ea typeface="Times New Roman" charset="0"/>
                <a:cs typeface="Times New Roman" charset="0"/>
              </a:rPr>
              <a:t> (Author Names, the last name shall be your mentor)</a:t>
            </a:r>
          </a:p>
          <a:p>
            <a:pPr algn="ctr">
              <a:spcBef>
                <a:spcPts val="858"/>
              </a:spcBef>
              <a:spcAft>
                <a:spcPts val="858"/>
              </a:spcAft>
            </a:pPr>
            <a:br>
              <a:rPr lang="en-US" sz="4000" dirty="0">
                <a:latin typeface="Times New Roman" charset="0"/>
                <a:ea typeface="Times New Roman" charset="0"/>
                <a:cs typeface="Times New Roman" charset="0"/>
              </a:rPr>
            </a:br>
            <a:r>
              <a:rPr lang="en-US" sz="4000" baseline="30000" dirty="0">
                <a:latin typeface="Times New Roman" charset="0"/>
                <a:ea typeface="Times New Roman" charset="0"/>
                <a:cs typeface="Times New Roman" charset="0"/>
              </a:rPr>
              <a:t>1 </a:t>
            </a:r>
            <a:r>
              <a:rPr lang="en-US" sz="4000" dirty="0">
                <a:latin typeface="Times New Roman" charset="0"/>
                <a:ea typeface="Times New Roman" charset="0"/>
                <a:cs typeface="Times New Roman" charset="0"/>
              </a:rPr>
              <a:t>Diamond Bar High School, Diamond Bar, CA 918765</a:t>
            </a:r>
          </a:p>
          <a:p>
            <a:pPr algn="ctr">
              <a:spcBef>
                <a:spcPts val="858"/>
              </a:spcBef>
              <a:spcAft>
                <a:spcPts val="858"/>
              </a:spcAft>
            </a:pPr>
            <a:r>
              <a:rPr lang="en-US" sz="4000" baseline="30000" dirty="0">
                <a:latin typeface="Times New Roman" charset="0"/>
                <a:ea typeface="Times New Roman" charset="0"/>
                <a:cs typeface="Times New Roman" charset="0"/>
              </a:rPr>
              <a:t>2</a:t>
            </a:r>
            <a:r>
              <a:rPr lang="en-US" sz="4000" dirty="0">
                <a:latin typeface="Times New Roman" charset="0"/>
                <a:ea typeface="Times New Roman" charset="0"/>
                <a:cs typeface="Times New Roman" charset="0"/>
              </a:rPr>
              <a:t>Department of Chemistry, University of California-Los Angeles, </a:t>
            </a:r>
          </a:p>
          <a:p>
            <a:pPr algn="ctr">
              <a:spcBef>
                <a:spcPts val="858"/>
              </a:spcBef>
              <a:spcAft>
                <a:spcPts val="858"/>
              </a:spcAft>
            </a:pPr>
            <a:endParaRPr lang="en-US" sz="4000" dirty="0">
              <a:latin typeface="Times New Roman" charset="0"/>
              <a:ea typeface="Times New Roman" charset="0"/>
              <a:cs typeface="Times New Roman" charset="0"/>
            </a:endParaRPr>
          </a:p>
        </p:txBody>
      </p:sp>
      <p:sp>
        <p:nvSpPr>
          <p:cNvPr id="30" name="TextBox 29">
            <a:extLst>
              <a:ext uri="{FF2B5EF4-FFF2-40B4-BE49-F238E27FC236}">
                <a16:creationId xmlns:a16="http://schemas.microsoft.com/office/drawing/2014/main" id="{1B6B9F0E-1612-4F84-A367-E8F146530E08}"/>
              </a:ext>
            </a:extLst>
          </p:cNvPr>
          <p:cNvSpPr txBox="1"/>
          <p:nvPr/>
        </p:nvSpPr>
        <p:spPr>
          <a:xfrm>
            <a:off x="12214610" y="4929978"/>
            <a:ext cx="12572999" cy="696108"/>
          </a:xfrm>
          <a:prstGeom prst="rect">
            <a:avLst/>
          </a:prstGeom>
          <a:solidFill>
            <a:srgbClr val="0074A8"/>
          </a:solidFill>
        </p:spPr>
        <p:txBody>
          <a:bodyPr wrap="square" lIns="101554" tIns="50778" rIns="101554" bIns="50778" rtlCol="0" anchor="t">
            <a:spAutoFit/>
          </a:bodyPr>
          <a:lstStyle/>
          <a:p>
            <a:pPr algn="ctr"/>
            <a:r>
              <a:rPr lang="en-US" sz="3857" b="1" dirty="0">
                <a:solidFill>
                  <a:schemeClr val="bg1"/>
                </a:solidFill>
                <a:latin typeface="Times New Roman" charset="0"/>
                <a:ea typeface="Times New Roman" charset="0"/>
                <a:cs typeface="Times New Roman" charset="0"/>
              </a:rPr>
              <a:t>RESULTS</a:t>
            </a:r>
          </a:p>
        </p:txBody>
      </p:sp>
      <p:sp>
        <p:nvSpPr>
          <p:cNvPr id="34" name="TextBox 33">
            <a:extLst>
              <a:ext uri="{FF2B5EF4-FFF2-40B4-BE49-F238E27FC236}">
                <a16:creationId xmlns:a16="http://schemas.microsoft.com/office/drawing/2014/main" id="{567D46E3-BDAC-4894-81FD-85453287E06D}"/>
              </a:ext>
            </a:extLst>
          </p:cNvPr>
          <p:cNvSpPr txBox="1"/>
          <p:nvPr/>
        </p:nvSpPr>
        <p:spPr>
          <a:xfrm>
            <a:off x="828896" y="6216363"/>
            <a:ext cx="8714301" cy="18032244"/>
          </a:xfrm>
          <a:prstGeom prst="rect">
            <a:avLst/>
          </a:prstGeom>
          <a:noFill/>
        </p:spPr>
        <p:txBody>
          <a:bodyPr wrap="square" rtlCol="0">
            <a:spAutoFit/>
          </a:bodyPr>
          <a:lstStyle/>
          <a:p>
            <a:endParaRPr lang="en-US" sz="2400" dirty="0">
              <a:latin typeface="Times New Roman" panose="02020603050405020304" pitchFamily="18" charset="0"/>
              <a:cs typeface="Times New Roman" panose="02020603050405020304" pitchFamily="18" charset="0"/>
            </a:endParaRPr>
          </a:p>
          <a:p>
            <a:r>
              <a:rPr lang="en-US" sz="2400" b="1" i="1"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200-300 words, summarize the following: </a:t>
            </a:r>
          </a:p>
          <a:p>
            <a:endParaRPr lang="en-US" sz="2400" i="1" dirty="0">
              <a:latin typeface="Times New Roman" panose="02020603050405020304" pitchFamily="18" charset="0"/>
              <a:cs typeface="Times New Roman" panose="02020603050405020304" pitchFamily="18" charset="0"/>
            </a:endParaRPr>
          </a:p>
          <a:p>
            <a:r>
              <a:rPr lang="en-US" sz="2400" i="1" dirty="0">
                <a:latin typeface="Times New Roman" panose="02020603050405020304" pitchFamily="18" charset="0"/>
                <a:cs typeface="Times New Roman" panose="02020603050405020304" pitchFamily="18" charset="0"/>
              </a:rPr>
              <a:t>Objectives: </a:t>
            </a:r>
            <a:r>
              <a:rPr lang="en-US" sz="2400" dirty="0">
                <a:latin typeface="Times New Roman" panose="02020603050405020304" pitchFamily="18" charset="0"/>
                <a:cs typeface="Times New Roman" panose="02020603050405020304" pitchFamily="18" charset="0"/>
              </a:rPr>
              <a:t>Brief  introduction to your topic and aims and hypothesis. </a:t>
            </a:r>
          </a:p>
          <a:p>
            <a:r>
              <a:rPr lang="en-US" sz="2400" i="1" dirty="0">
                <a:latin typeface="Times New Roman" panose="02020603050405020304" pitchFamily="18" charset="0"/>
                <a:cs typeface="Times New Roman" panose="02020603050405020304" pitchFamily="18" charset="0"/>
              </a:rPr>
              <a:t>Methods: </a:t>
            </a:r>
            <a:r>
              <a:rPr lang="en-US" sz="2400" dirty="0">
                <a:latin typeface="Times New Roman" panose="02020603050405020304" pitchFamily="18" charset="0"/>
                <a:cs typeface="Times New Roman" panose="02020603050405020304" pitchFamily="18" charset="0"/>
              </a:rPr>
              <a:t>Procedures used for your research study</a:t>
            </a:r>
          </a:p>
          <a:p>
            <a:r>
              <a:rPr lang="en-US" sz="2400" i="1" dirty="0">
                <a:latin typeface="Times New Roman" panose="02020603050405020304" pitchFamily="18" charset="0"/>
                <a:cs typeface="Times New Roman" panose="02020603050405020304" pitchFamily="18" charset="0"/>
              </a:rPr>
              <a:t>Results: </a:t>
            </a:r>
            <a:r>
              <a:rPr lang="en-US" sz="2400" dirty="0">
                <a:latin typeface="Times New Roman" panose="02020603050405020304" pitchFamily="18" charset="0"/>
                <a:cs typeface="Times New Roman" panose="02020603050405020304" pitchFamily="18" charset="0"/>
              </a:rPr>
              <a:t>Only pertinent results need to be included. </a:t>
            </a:r>
          </a:p>
          <a:p>
            <a:r>
              <a:rPr lang="en-US" sz="2400" i="1" dirty="0">
                <a:latin typeface="Times New Roman" panose="02020603050405020304" pitchFamily="18" charset="0"/>
                <a:cs typeface="Times New Roman" panose="02020603050405020304" pitchFamily="18" charset="0"/>
              </a:rPr>
              <a:t>Conclusions: </a:t>
            </a:r>
            <a:r>
              <a:rPr lang="en-US" sz="2400" dirty="0">
                <a:latin typeface="Times New Roman" panose="02020603050405020304" pitchFamily="18" charset="0"/>
                <a:cs typeface="Times New Roman" panose="02020603050405020304" pitchFamily="18" charset="0"/>
              </a:rPr>
              <a:t>Final remarks on your study. Future implications. </a:t>
            </a: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solidFill>
                <a:schemeClr val="accent1">
                  <a:lumMod val="75000"/>
                </a:schemeClr>
              </a:solidFill>
              <a:latin typeface="Times New Roman" panose="02020603050405020304" pitchFamily="18" charset="0"/>
              <a:cs typeface="Times New Roman" panose="02020603050405020304" pitchFamily="18" charset="0"/>
            </a:endParaRPr>
          </a:p>
          <a:p>
            <a:endParaRPr lang="en-US" sz="2286" dirty="0">
              <a:solidFill>
                <a:schemeClr val="accent1">
                  <a:lumMod val="75000"/>
                </a:schemeClr>
              </a:solidFill>
              <a:latin typeface="Times New Roman" panose="02020603050405020304" pitchFamily="18" charset="0"/>
              <a:cs typeface="Times New Roman" panose="02020603050405020304" pitchFamily="18" charset="0"/>
            </a:endParaRPr>
          </a:p>
          <a:p>
            <a:endParaRPr lang="en-US" sz="2286" dirty="0">
              <a:solidFill>
                <a:schemeClr val="accent1">
                  <a:lumMod val="75000"/>
                </a:schemeClr>
              </a:solidFill>
              <a:latin typeface="Times New Roman" panose="02020603050405020304" pitchFamily="18" charset="0"/>
              <a:cs typeface="Times New Roman" panose="02020603050405020304" pitchFamily="18" charset="0"/>
            </a:endParaRPr>
          </a:p>
          <a:p>
            <a:endParaRPr lang="en-US" sz="2286" dirty="0">
              <a:solidFill>
                <a:schemeClr val="accent1">
                  <a:lumMod val="75000"/>
                </a:schemeClr>
              </a:solidFill>
              <a:latin typeface="Times New Roman" panose="02020603050405020304" pitchFamily="18" charset="0"/>
              <a:cs typeface="Times New Roman" panose="02020603050405020304" pitchFamily="18" charset="0"/>
            </a:endParaRPr>
          </a:p>
          <a:p>
            <a:endParaRPr lang="en-US" sz="2286" dirty="0">
              <a:solidFill>
                <a:schemeClr val="accent1">
                  <a:lumMod val="75000"/>
                </a:schemeClr>
              </a:solidFill>
              <a:latin typeface="Times New Roman" panose="02020603050405020304" pitchFamily="18" charset="0"/>
              <a:cs typeface="Times New Roman" panose="02020603050405020304" pitchFamily="18" charset="0"/>
            </a:endParaRPr>
          </a:p>
          <a:p>
            <a:endParaRPr lang="en-US" sz="2286" dirty="0">
              <a:solidFill>
                <a:schemeClr val="accent1">
                  <a:lumMod val="75000"/>
                </a:schemeClr>
              </a:solidFill>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r>
              <a:rPr lang="en-US" sz="2286" dirty="0">
                <a:latin typeface="Times New Roman" panose="02020603050405020304" pitchFamily="18" charset="0"/>
                <a:cs typeface="Times New Roman" panose="02020603050405020304" pitchFamily="18" charset="0"/>
              </a:rPr>
              <a:t>In this section briefly describe the problem, which dataset or data you utilized, your population, your aims and hypothesis. What do you hope to accomplish by this study (relevance, research gap). </a:t>
            </a:r>
          </a:p>
          <a:p>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In the following bullet points, list anything significant we need to know about the topic. Present global, national, or regional stats (depending on your study population) and other research in the field and how that is comparable or different from what you predict. </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Write something important here. </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Write something important here. </a:t>
            </a:r>
          </a:p>
          <a:p>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Write something important here. </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Graphs/and or tables can be included here as well. Use same formatting as mentioned in the results section. </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AFC99F9F-05EA-48EF-8B5E-9637D57AFD8C}"/>
              </a:ext>
            </a:extLst>
          </p:cNvPr>
          <p:cNvSpPr txBox="1"/>
          <p:nvPr/>
        </p:nvSpPr>
        <p:spPr>
          <a:xfrm>
            <a:off x="27024810" y="10823946"/>
            <a:ext cx="8722294" cy="4665251"/>
          </a:xfrm>
          <a:prstGeom prst="rect">
            <a:avLst/>
          </a:prstGeom>
          <a:noFill/>
        </p:spPr>
        <p:txBody>
          <a:bodyPr wrap="square" rtlCol="0">
            <a:spAutoFit/>
          </a:bodyPr>
          <a:lstStyle/>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Mention your main results in bullet form. </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Also mention if what you found is similar to or different from other research out there. </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What do you conclude? </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Limitations: what are some study limitations. These are not personal grievances such as lack of time, lack of resources.</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Rather study related limitations such as: not enough participants to achieve significance, there could have been recall bias by study participants, etc. </a:t>
            </a:r>
          </a:p>
        </p:txBody>
      </p:sp>
      <p:sp>
        <p:nvSpPr>
          <p:cNvPr id="37" name="TextBox 36">
            <a:extLst>
              <a:ext uri="{FF2B5EF4-FFF2-40B4-BE49-F238E27FC236}">
                <a16:creationId xmlns:a16="http://schemas.microsoft.com/office/drawing/2014/main" id="{69C5DE80-CEFD-4E8E-9006-2E0D88D18BF1}"/>
              </a:ext>
            </a:extLst>
          </p:cNvPr>
          <p:cNvSpPr txBox="1"/>
          <p:nvPr/>
        </p:nvSpPr>
        <p:spPr>
          <a:xfrm>
            <a:off x="956373" y="19808877"/>
            <a:ext cx="8722294" cy="4313489"/>
          </a:xfrm>
          <a:prstGeom prst="rect">
            <a:avLst/>
          </a:prstGeom>
          <a:noFill/>
        </p:spPr>
        <p:txBody>
          <a:bodyPr wrap="square" rtlCol="0">
            <a:spAutoFit/>
          </a:bodyPr>
          <a:lstStyle/>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Only bullet points are necessary in this section. </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Mention your population statistics, dataset used (restricted, open access) (work with other institutions? IRB approval? From where? </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Brief Procedures</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a:p>
            <a:pPr marL="326578" indent="-326578">
              <a:buFont typeface="Arial" panose="020B0604020202020204" pitchFamily="34" charset="0"/>
              <a:buChar char="•"/>
            </a:pPr>
            <a:r>
              <a:rPr lang="en-US" sz="2286" dirty="0">
                <a:latin typeface="Times New Roman" panose="02020603050405020304" pitchFamily="18" charset="0"/>
                <a:cs typeface="Times New Roman" panose="02020603050405020304" pitchFamily="18" charset="0"/>
              </a:rPr>
              <a:t>Data analysis: Which analysis did you use? (ex. multiple linear regression was used to test the association between population size and disease occurrence). Which software (name, version, date) (ex. SPSS, version 25, 2019)</a:t>
            </a:r>
          </a:p>
          <a:p>
            <a:pPr marL="326578" indent="-326578">
              <a:buFont typeface="Arial" panose="020B0604020202020204" pitchFamily="34" charset="0"/>
              <a:buChar char="•"/>
            </a:pPr>
            <a:endParaRPr lang="en-US" sz="2286" dirty="0">
              <a:latin typeface="Times New Roman" panose="02020603050405020304" pitchFamily="18" charset="0"/>
              <a:cs typeface="Times New Roman" panose="02020603050405020304" pitchFamily="18" charset="0"/>
            </a:endParaRPr>
          </a:p>
        </p:txBody>
      </p:sp>
      <p:sp>
        <p:nvSpPr>
          <p:cNvPr id="39" name="TextBox 38">
            <a:extLst>
              <a:ext uri="{FF2B5EF4-FFF2-40B4-BE49-F238E27FC236}">
                <a16:creationId xmlns:a16="http://schemas.microsoft.com/office/drawing/2014/main" id="{31AABA6D-59D1-4A6B-8254-28454415177A}"/>
              </a:ext>
            </a:extLst>
          </p:cNvPr>
          <p:cNvSpPr txBox="1"/>
          <p:nvPr/>
        </p:nvSpPr>
        <p:spPr>
          <a:xfrm>
            <a:off x="26897333" y="20972629"/>
            <a:ext cx="8722294" cy="3961726"/>
          </a:xfrm>
          <a:prstGeom prst="rect">
            <a:avLst/>
          </a:prstGeom>
          <a:noFill/>
        </p:spPr>
        <p:txBody>
          <a:bodyPr wrap="square" rtlCol="0">
            <a:spAutoFit/>
          </a:bodyPr>
          <a:lstStyle/>
          <a:p>
            <a:r>
              <a:rPr lang="en-US" sz="2286" dirty="0">
                <a:latin typeface="Times New Roman" panose="02020603050405020304" pitchFamily="18" charset="0"/>
                <a:cs typeface="Times New Roman" panose="02020603050405020304" pitchFamily="18" charset="0"/>
              </a:rPr>
              <a:t>Since references would mostly only be utilized in the introduction and conclusion, then max 5-7 highly study relevant references should be added here. Use Vancouver style citations in your text.</a:t>
            </a:r>
          </a:p>
          <a:p>
            <a:endParaRPr lang="en-US" sz="2286" dirty="0">
              <a:latin typeface="Times New Roman" panose="02020603050405020304" pitchFamily="18" charset="0"/>
              <a:cs typeface="Times New Roman" panose="02020603050405020304" pitchFamily="18" charset="0"/>
            </a:endParaRPr>
          </a:p>
          <a:p>
            <a:r>
              <a:rPr lang="en-US" sz="2286" dirty="0">
                <a:latin typeface="Times New Roman" panose="02020603050405020304" pitchFamily="18" charset="0"/>
                <a:cs typeface="Times New Roman" panose="02020603050405020304" pitchFamily="18" charset="0"/>
              </a:rPr>
              <a:t>Vancouver style: use of superscript with your citations (google it!).  </a:t>
            </a:r>
          </a:p>
          <a:p>
            <a:endParaRPr lang="en-US" sz="2286" dirty="0">
              <a:latin typeface="Times New Roman" panose="02020603050405020304" pitchFamily="18" charset="0"/>
              <a:cs typeface="Times New Roman" panose="02020603050405020304" pitchFamily="18" charset="0"/>
            </a:endParaRPr>
          </a:p>
          <a:p>
            <a:r>
              <a:rPr lang="en-US" sz="2286" dirty="0">
                <a:latin typeface="Times New Roman" panose="02020603050405020304" pitchFamily="18" charset="0"/>
                <a:cs typeface="Times New Roman" panose="02020603050405020304" pitchFamily="18" charset="0"/>
              </a:rPr>
              <a:t>A few sentences on who you would like to acknowledge. Use first last name, degree. Ex. John Doe, PhD. Also mention any institutions you would like to acknowledge (CUSM?)</a:t>
            </a: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p:txBody>
      </p:sp>
      <p:sp>
        <p:nvSpPr>
          <p:cNvPr id="40" name="TextBox 39">
            <a:extLst>
              <a:ext uri="{FF2B5EF4-FFF2-40B4-BE49-F238E27FC236}">
                <a16:creationId xmlns:a16="http://schemas.microsoft.com/office/drawing/2014/main" id="{905E5BFA-F7E5-4E6F-BCCB-2743454C9E8B}"/>
              </a:ext>
            </a:extLst>
          </p:cNvPr>
          <p:cNvSpPr txBox="1"/>
          <p:nvPr/>
        </p:nvSpPr>
        <p:spPr>
          <a:xfrm>
            <a:off x="12653689" y="5983142"/>
            <a:ext cx="11713301" cy="19614729"/>
          </a:xfrm>
          <a:prstGeom prst="rect">
            <a:avLst/>
          </a:prstGeom>
          <a:noFill/>
        </p:spPr>
        <p:txBody>
          <a:bodyPr wrap="square" rtlCol="0">
            <a:spAutoFit/>
          </a:bodyPr>
          <a:lstStyle/>
          <a:p>
            <a:r>
              <a:rPr lang="en-US" sz="2286" dirty="0">
                <a:latin typeface="Times New Roman" panose="02020603050405020304" pitchFamily="18" charset="0"/>
                <a:cs typeface="Times New Roman" panose="02020603050405020304" pitchFamily="18" charset="0"/>
              </a:rPr>
              <a:t>Insert Tables and Figures (in the form of graphs, pie charts, etc.) here from your analysis. The first table will be a descriptive table (N, M, SD). You can add figures to this also. The following tables and figures will be your analytical results. </a:t>
            </a: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r>
              <a:rPr lang="en-US" sz="2286" dirty="0">
                <a:latin typeface="Times New Roman" panose="02020603050405020304" pitchFamily="18" charset="0"/>
                <a:cs typeface="Times New Roman" panose="02020603050405020304" pitchFamily="18" charset="0"/>
              </a:rPr>
              <a:t>Table 1: Descriptive Statistics on ……(use regular size text)</a:t>
            </a: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1714" i="1" dirty="0">
              <a:latin typeface="Times New Roman" panose="02020603050405020304" pitchFamily="18" charset="0"/>
              <a:cs typeface="Times New Roman" panose="02020603050405020304" pitchFamily="18" charset="0"/>
            </a:endParaRPr>
          </a:p>
          <a:p>
            <a:endParaRPr lang="en-US" sz="1714" i="1" dirty="0">
              <a:latin typeface="Times New Roman" panose="02020603050405020304" pitchFamily="18" charset="0"/>
              <a:cs typeface="Times New Roman" panose="02020603050405020304" pitchFamily="18" charset="0"/>
            </a:endParaRPr>
          </a:p>
          <a:p>
            <a:endParaRPr lang="en-US" sz="1714" i="1" dirty="0">
              <a:latin typeface="Times New Roman" panose="02020603050405020304" pitchFamily="18" charset="0"/>
              <a:cs typeface="Times New Roman" panose="02020603050405020304" pitchFamily="18" charset="0"/>
            </a:endParaRPr>
          </a:p>
          <a:p>
            <a:endParaRPr lang="en-US" sz="1714" i="1" dirty="0">
              <a:latin typeface="Times New Roman" panose="02020603050405020304" pitchFamily="18" charset="0"/>
              <a:cs typeface="Times New Roman" panose="02020603050405020304" pitchFamily="18" charset="0"/>
            </a:endParaRPr>
          </a:p>
          <a:p>
            <a:endParaRPr lang="en-US" sz="1714" i="1" dirty="0">
              <a:latin typeface="Times New Roman" panose="02020603050405020304" pitchFamily="18" charset="0"/>
              <a:cs typeface="Times New Roman" panose="02020603050405020304" pitchFamily="18" charset="0"/>
            </a:endParaRPr>
          </a:p>
          <a:p>
            <a:endParaRPr lang="en-US" sz="1714" i="1" dirty="0">
              <a:latin typeface="Times New Roman" panose="02020603050405020304" pitchFamily="18" charset="0"/>
              <a:cs typeface="Times New Roman" panose="02020603050405020304" pitchFamily="18" charset="0"/>
            </a:endParaRPr>
          </a:p>
          <a:p>
            <a:endParaRPr lang="en-US" sz="1714" i="1" dirty="0">
              <a:latin typeface="Times New Roman" panose="02020603050405020304" pitchFamily="18" charset="0"/>
              <a:cs typeface="Times New Roman" panose="02020603050405020304" pitchFamily="18" charset="0"/>
            </a:endParaRPr>
          </a:p>
          <a:p>
            <a:endParaRPr lang="en-US" sz="1714" i="1" dirty="0">
              <a:latin typeface="Times New Roman" panose="02020603050405020304" pitchFamily="18" charset="0"/>
              <a:cs typeface="Times New Roman" panose="02020603050405020304" pitchFamily="18" charset="0"/>
            </a:endParaRPr>
          </a:p>
          <a:p>
            <a:endParaRPr lang="en-US" sz="1714" i="1" dirty="0">
              <a:latin typeface="Times New Roman" panose="02020603050405020304" pitchFamily="18" charset="0"/>
              <a:cs typeface="Times New Roman" panose="02020603050405020304" pitchFamily="18" charset="0"/>
            </a:endParaRPr>
          </a:p>
          <a:p>
            <a:r>
              <a:rPr lang="en-US" sz="1714" i="1" dirty="0">
                <a:latin typeface="Times New Roman" panose="02020603050405020304" pitchFamily="18" charset="0"/>
                <a:cs typeface="Times New Roman" panose="02020603050405020304" pitchFamily="18" charset="0"/>
              </a:rPr>
              <a:t>Footnotes: Use smaller size text. Italicize. You would mention briefly what we are seeing in the table and any results if applicable. For descriptive statistics you do not need footnotes unless there is something significant you would like  to highlight. </a:t>
            </a:r>
          </a:p>
          <a:p>
            <a:endParaRPr lang="en-US" sz="1714" i="1"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r>
              <a:rPr lang="en-US" sz="2286" dirty="0">
                <a:latin typeface="Times New Roman" panose="02020603050405020304" pitchFamily="18" charset="0"/>
                <a:cs typeface="Times New Roman" panose="02020603050405020304" pitchFamily="18" charset="0"/>
              </a:rPr>
              <a:t>Table 2: Analytical tables……(use regular size text)</a:t>
            </a: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r>
              <a:rPr lang="en-US" sz="1714" i="1" dirty="0">
                <a:latin typeface="Times New Roman" panose="02020603050405020304" pitchFamily="18" charset="0"/>
                <a:cs typeface="Times New Roman" panose="02020603050405020304" pitchFamily="18" charset="0"/>
              </a:rPr>
              <a:t>Footnotes: Use smaller size text. Italicize. You would mention briefly what we are seeing in the table and any results if applicable. </a:t>
            </a:r>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r>
              <a:rPr lang="en-US" sz="2286" dirty="0">
                <a:latin typeface="Times New Roman" panose="02020603050405020304" pitchFamily="18" charset="0"/>
                <a:cs typeface="Times New Roman" panose="02020603050405020304" pitchFamily="18" charset="0"/>
              </a:rPr>
              <a:t>Figure 1: Label title here. </a:t>
            </a: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r>
              <a:rPr lang="en-US" sz="1714" i="1" dirty="0">
                <a:latin typeface="Times New Roman" panose="02020603050405020304" pitchFamily="18" charset="0"/>
                <a:cs typeface="Times New Roman" panose="02020603050405020304" pitchFamily="18" charset="0"/>
              </a:rPr>
              <a:t>Footnotes: Use smaller size text. Italicize. You would mention briefly what we are seeing in the figure and any results if applicable. </a:t>
            </a:r>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a:p>
            <a:endParaRPr lang="en-US" sz="2286" dirty="0">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7EC78ACC-6B37-4009-BF20-5844E6E437C5}"/>
              </a:ext>
            </a:extLst>
          </p:cNvPr>
          <p:cNvSpPr txBox="1"/>
          <p:nvPr/>
        </p:nvSpPr>
        <p:spPr>
          <a:xfrm>
            <a:off x="14316325" y="24475292"/>
            <a:ext cx="5947037" cy="400110"/>
          </a:xfrm>
          <a:prstGeom prst="rect">
            <a:avLst/>
          </a:prstGeom>
          <a:noFill/>
        </p:spPr>
        <p:txBody>
          <a:bodyPr wrap="square" rtlCol="0">
            <a:spAutoFit/>
          </a:bodyPr>
          <a:lstStyle/>
          <a:p>
            <a:endParaRPr lang="en-US" sz="2000" i="1" dirty="0"/>
          </a:p>
        </p:txBody>
      </p:sp>
      <p:pic>
        <p:nvPicPr>
          <p:cNvPr id="7" name="Picture 6">
            <a:extLst>
              <a:ext uri="{FF2B5EF4-FFF2-40B4-BE49-F238E27FC236}">
                <a16:creationId xmlns:a16="http://schemas.microsoft.com/office/drawing/2014/main" id="{FD3DD04D-9E0F-4094-9C1F-4A2A70B971E5}"/>
              </a:ext>
            </a:extLst>
          </p:cNvPr>
          <p:cNvPicPr>
            <a:picLocks noChangeAspect="1"/>
          </p:cNvPicPr>
          <p:nvPr/>
        </p:nvPicPr>
        <p:blipFill>
          <a:blip r:embed="rId2"/>
          <a:stretch>
            <a:fillRect/>
          </a:stretch>
        </p:blipFill>
        <p:spPr>
          <a:xfrm>
            <a:off x="12779673" y="20001554"/>
            <a:ext cx="10221386" cy="4120812"/>
          </a:xfrm>
          <a:prstGeom prst="rect">
            <a:avLst/>
          </a:prstGeom>
        </p:spPr>
      </p:pic>
      <p:pic>
        <p:nvPicPr>
          <p:cNvPr id="8" name="Picture 7">
            <a:extLst>
              <a:ext uri="{FF2B5EF4-FFF2-40B4-BE49-F238E27FC236}">
                <a16:creationId xmlns:a16="http://schemas.microsoft.com/office/drawing/2014/main" id="{9DBA2D3F-319F-4ECF-9E05-F9101AA8AB19}"/>
              </a:ext>
            </a:extLst>
          </p:cNvPr>
          <p:cNvPicPr>
            <a:picLocks noChangeAspect="1"/>
          </p:cNvPicPr>
          <p:nvPr/>
        </p:nvPicPr>
        <p:blipFill>
          <a:blip r:embed="rId3"/>
          <a:stretch>
            <a:fillRect/>
          </a:stretch>
        </p:blipFill>
        <p:spPr>
          <a:xfrm>
            <a:off x="12901627" y="8286169"/>
            <a:ext cx="9254734" cy="2466936"/>
          </a:xfrm>
          <a:prstGeom prst="rect">
            <a:avLst/>
          </a:prstGeom>
        </p:spPr>
      </p:pic>
      <p:pic>
        <p:nvPicPr>
          <p:cNvPr id="9" name="Picture 8">
            <a:extLst>
              <a:ext uri="{FF2B5EF4-FFF2-40B4-BE49-F238E27FC236}">
                <a16:creationId xmlns:a16="http://schemas.microsoft.com/office/drawing/2014/main" id="{72FF2573-2041-4B23-A6BD-BB0DF679D7E1}"/>
              </a:ext>
            </a:extLst>
          </p:cNvPr>
          <p:cNvPicPr>
            <a:picLocks noChangeAspect="1"/>
          </p:cNvPicPr>
          <p:nvPr/>
        </p:nvPicPr>
        <p:blipFill>
          <a:blip r:embed="rId4"/>
          <a:stretch>
            <a:fillRect/>
          </a:stretch>
        </p:blipFill>
        <p:spPr>
          <a:xfrm>
            <a:off x="12711832" y="12967338"/>
            <a:ext cx="8375196" cy="4537982"/>
          </a:xfrm>
          <a:prstGeom prst="rect">
            <a:avLst/>
          </a:prstGeom>
        </p:spPr>
      </p:pic>
      <p:sp>
        <p:nvSpPr>
          <p:cNvPr id="2" name="TextBox 1">
            <a:extLst>
              <a:ext uri="{FF2B5EF4-FFF2-40B4-BE49-F238E27FC236}">
                <a16:creationId xmlns:a16="http://schemas.microsoft.com/office/drawing/2014/main" id="{817C3D68-C03F-41A1-98A4-8207987FD985}"/>
              </a:ext>
            </a:extLst>
          </p:cNvPr>
          <p:cNvSpPr txBox="1"/>
          <p:nvPr/>
        </p:nvSpPr>
        <p:spPr>
          <a:xfrm>
            <a:off x="27072134" y="16760991"/>
            <a:ext cx="8106011" cy="3047886"/>
          </a:xfrm>
          <a:prstGeom prst="rect">
            <a:avLst/>
          </a:prstGeom>
          <a:noFill/>
        </p:spPr>
        <p:txBody>
          <a:bodyPr wrap="square" rtlCol="0">
            <a:spAutoFit/>
          </a:bodyPr>
          <a:lstStyle/>
          <a:p>
            <a:r>
              <a:rPr lang="en-US" sz="2286" dirty="0">
                <a:solidFill>
                  <a:schemeClr val="accent1">
                    <a:lumMod val="75000"/>
                  </a:schemeClr>
                </a:solidFill>
                <a:latin typeface="Times New Roman" panose="02020603050405020304" pitchFamily="18" charset="0"/>
                <a:cs typeface="Times New Roman" panose="02020603050405020304" pitchFamily="18" charset="0"/>
              </a:rPr>
              <a:t>This poster template is intended as a general guide for your research presentation. As there are many disciplines, not all aspects of this poster might be applicable to your research. Format your materials accordingly. Only significant information from each section should be on the poster. During presentations, you will relay the other information orally.  </a:t>
            </a:r>
          </a:p>
          <a:p>
            <a:r>
              <a:rPr lang="en-US" sz="2286" dirty="0">
                <a:solidFill>
                  <a:schemeClr val="accent1">
                    <a:lumMod val="75000"/>
                  </a:schemeClr>
                </a:solidFill>
                <a:latin typeface="Times New Roman" panose="02020603050405020304" pitchFamily="18" charset="0"/>
                <a:cs typeface="Times New Roman" panose="02020603050405020304" pitchFamily="18" charset="0"/>
              </a:rPr>
              <a:t>(Please do not change the font size or poster size, as there needs to be consistency when printing). </a:t>
            </a:r>
          </a:p>
          <a:p>
            <a:endParaRPr lang="en-US" sz="919" dirty="0"/>
          </a:p>
        </p:txBody>
      </p:sp>
      <p:sp>
        <p:nvSpPr>
          <p:cNvPr id="28" name="TextBox 27">
            <a:extLst>
              <a:ext uri="{FF2B5EF4-FFF2-40B4-BE49-F238E27FC236}">
                <a16:creationId xmlns:a16="http://schemas.microsoft.com/office/drawing/2014/main" id="{86238176-713F-45E0-AE1D-67E11E6F73A3}"/>
              </a:ext>
            </a:extLst>
          </p:cNvPr>
          <p:cNvSpPr txBox="1"/>
          <p:nvPr/>
        </p:nvSpPr>
        <p:spPr>
          <a:xfrm>
            <a:off x="516800" y="4972005"/>
            <a:ext cx="9525000" cy="696108"/>
          </a:xfrm>
          <a:prstGeom prst="rect">
            <a:avLst/>
          </a:prstGeom>
          <a:solidFill>
            <a:srgbClr val="0074A8"/>
          </a:solidFill>
        </p:spPr>
        <p:txBody>
          <a:bodyPr wrap="square" lIns="101554" tIns="50778" rIns="101554" bIns="50778" rtlCol="0" anchor="t">
            <a:spAutoFit/>
          </a:bodyPr>
          <a:lstStyle/>
          <a:p>
            <a:pPr algn="ctr"/>
            <a:r>
              <a:rPr lang="en-US" sz="3857" b="1" dirty="0">
                <a:solidFill>
                  <a:schemeClr val="bg1"/>
                </a:solidFill>
                <a:latin typeface="Times New Roman" charset="0"/>
                <a:ea typeface="Times New Roman" charset="0"/>
                <a:cs typeface="Times New Roman" charset="0"/>
              </a:rPr>
              <a:t>ABSTRACT</a:t>
            </a:r>
          </a:p>
        </p:txBody>
      </p:sp>
      <p:sp>
        <p:nvSpPr>
          <p:cNvPr id="11" name="TextBox 10">
            <a:extLst>
              <a:ext uri="{FF2B5EF4-FFF2-40B4-BE49-F238E27FC236}">
                <a16:creationId xmlns:a16="http://schemas.microsoft.com/office/drawing/2014/main" id="{077450B9-643F-0CFA-B338-DBA3DD5A23A9}"/>
              </a:ext>
            </a:extLst>
          </p:cNvPr>
          <p:cNvSpPr txBox="1"/>
          <p:nvPr/>
        </p:nvSpPr>
        <p:spPr>
          <a:xfrm>
            <a:off x="27468576" y="1053027"/>
            <a:ext cx="8935173"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Research Institute Logo</a:t>
            </a:r>
          </a:p>
        </p:txBody>
      </p:sp>
      <p:sp>
        <p:nvSpPr>
          <p:cNvPr id="13" name="TextBox 12">
            <a:extLst>
              <a:ext uri="{FF2B5EF4-FFF2-40B4-BE49-F238E27FC236}">
                <a16:creationId xmlns:a16="http://schemas.microsoft.com/office/drawing/2014/main" id="{AB58547C-22D8-21CE-1047-B2587B825F45}"/>
              </a:ext>
            </a:extLst>
          </p:cNvPr>
          <p:cNvSpPr txBox="1"/>
          <p:nvPr/>
        </p:nvSpPr>
        <p:spPr>
          <a:xfrm>
            <a:off x="298704" y="1183049"/>
            <a:ext cx="8935173"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Your high school Logo</a:t>
            </a:r>
          </a:p>
        </p:txBody>
      </p:sp>
      <p:pic>
        <p:nvPicPr>
          <p:cNvPr id="15" name="Picture 14">
            <a:extLst>
              <a:ext uri="{FF2B5EF4-FFF2-40B4-BE49-F238E27FC236}">
                <a16:creationId xmlns:a16="http://schemas.microsoft.com/office/drawing/2014/main" id="{7BFC86C3-2C8E-86F4-1680-8B285697F748}"/>
              </a:ext>
            </a:extLst>
          </p:cNvPr>
          <p:cNvPicPr>
            <a:picLocks noChangeAspect="1"/>
          </p:cNvPicPr>
          <p:nvPr/>
        </p:nvPicPr>
        <p:blipFill>
          <a:blip r:embed="rId5"/>
          <a:stretch>
            <a:fillRect/>
          </a:stretch>
        </p:blipFill>
        <p:spPr>
          <a:xfrm>
            <a:off x="27898100" y="5702869"/>
            <a:ext cx="6410187" cy="3918422"/>
          </a:xfrm>
          <a:prstGeom prst="rect">
            <a:avLst/>
          </a:prstGeom>
        </p:spPr>
      </p:pic>
      <p:sp>
        <p:nvSpPr>
          <p:cNvPr id="17" name="TextBox 16">
            <a:extLst>
              <a:ext uri="{FF2B5EF4-FFF2-40B4-BE49-F238E27FC236}">
                <a16:creationId xmlns:a16="http://schemas.microsoft.com/office/drawing/2014/main" id="{25D8B596-1980-B563-06B0-81793C6251D5}"/>
              </a:ext>
            </a:extLst>
          </p:cNvPr>
          <p:cNvSpPr txBox="1"/>
          <p:nvPr/>
        </p:nvSpPr>
        <p:spPr>
          <a:xfrm>
            <a:off x="28001124" y="4596905"/>
            <a:ext cx="5509383" cy="830997"/>
          </a:xfrm>
          <a:prstGeom prst="rect">
            <a:avLst/>
          </a:prstGeom>
          <a:noFill/>
        </p:spPr>
        <p:txBody>
          <a:bodyPr wrap="square">
            <a:spAutoFit/>
          </a:bodyPr>
          <a:lstStyle/>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Figure 2: Label title here. </a:t>
            </a:r>
          </a:p>
        </p:txBody>
      </p:sp>
    </p:spTree>
    <p:extLst>
      <p:ext uri="{BB962C8B-B14F-4D97-AF65-F5344CB8AC3E}">
        <p14:creationId xmlns:p14="http://schemas.microsoft.com/office/powerpoint/2010/main" val="318362942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A6A7646801A304EA2B0AF79E2A7311A" ma:contentTypeVersion="14" ma:contentTypeDescription="Create a new document." ma:contentTypeScope="" ma:versionID="f53a23e9585fab72d22408cf7b9a60ca">
  <xsd:schema xmlns:xsd="http://www.w3.org/2001/XMLSchema" xmlns:xs="http://www.w3.org/2001/XMLSchema" xmlns:p="http://schemas.microsoft.com/office/2006/metadata/properties" xmlns:ns2="abb43556-4803-4e62-b6a2-ba81028d165b" xmlns:ns3="5273ba3b-b734-464c-a8e7-8861b9a1e1c6" targetNamespace="http://schemas.microsoft.com/office/2006/metadata/properties" ma:root="true" ma:fieldsID="1f520575a55c057eb648fcfc0c7fe6f7" ns2:_="" ns3:_="">
    <xsd:import namespace="abb43556-4803-4e62-b6a2-ba81028d165b"/>
    <xsd:import namespace="5273ba3b-b734-464c-a8e7-8861b9a1e1c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bb43556-4803-4e62-b6a2-ba81028d165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d131ea5-87bf-4a08-a166-17edf8d928e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273ba3b-b734-464c-a8e7-8861b9a1e1c6"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f3ab497c-de5a-4ae3-9871-3c3139c4e55c}" ma:internalName="TaxCatchAll" ma:showField="CatchAllData" ma:web="5273ba3b-b734-464c-a8e7-8861b9a1e1c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273ba3b-b734-464c-a8e7-8861b9a1e1c6" xsi:nil="true"/>
    <lcf76f155ced4ddcb4097134ff3c332f xmlns="abb43556-4803-4e62-b6a2-ba81028d165b">
      <Terms xmlns="http://schemas.microsoft.com/office/infopath/2007/PartnerControls"/>
    </lcf76f155ced4ddcb4097134ff3c332f>
    <SharedWithUsers xmlns="5273ba3b-b734-464c-a8e7-8861b9a1e1c6">
      <UserInfo>
        <DisplayName>Lucy Matsukawa</DisplayName>
        <AccountId>1477</AccountId>
        <AccountType/>
      </UserInfo>
    </SharedWithUsers>
  </documentManagement>
</p:properties>
</file>

<file path=customXml/itemProps1.xml><?xml version="1.0" encoding="utf-8"?>
<ds:datastoreItem xmlns:ds="http://schemas.openxmlformats.org/officeDocument/2006/customXml" ds:itemID="{9092EBA6-3A71-4FD5-83A8-7D5FD96334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bb43556-4803-4e62-b6a2-ba81028d165b"/>
    <ds:schemaRef ds:uri="5273ba3b-b734-464c-a8e7-8861b9a1e1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607146C-6D28-4494-9991-433E763644E7}">
  <ds:schemaRefs>
    <ds:schemaRef ds:uri="http://schemas.microsoft.com/sharepoint/v3/contenttype/forms"/>
  </ds:schemaRefs>
</ds:datastoreItem>
</file>

<file path=customXml/itemProps3.xml><?xml version="1.0" encoding="utf-8"?>
<ds:datastoreItem xmlns:ds="http://schemas.openxmlformats.org/officeDocument/2006/customXml" ds:itemID="{33DD5B49-3B2C-4DCA-990C-60D6186D20DB}">
  <ds:schemaRefs>
    <ds:schemaRef ds:uri="http://schemas.microsoft.com/office/2006/metadata/properties"/>
    <ds:schemaRef ds:uri="http://schemas.microsoft.com/office/infopath/2007/PartnerControls"/>
    <ds:schemaRef ds:uri="5273ba3b-b734-464c-a8e7-8861b9a1e1c6"/>
    <ds:schemaRef ds:uri="abb43556-4803-4e62-b6a2-ba81028d165b"/>
    <ds:schemaRef ds:uri="d9938d73-e02e-4f9a-9919-00f7d0fbbd30"/>
    <ds:schemaRef ds:uri="4e6fed36-581c-448c-b1ed-8053f76fb4a1"/>
    <ds:schemaRef ds:uri="15836c47-e71a-45b7-a344-7bd8302151cb"/>
  </ds:schemaRefs>
</ds:datastoreItem>
</file>

<file path=docProps/app.xml><?xml version="1.0" encoding="utf-8"?>
<Properties xmlns="http://schemas.openxmlformats.org/officeDocument/2006/extended-properties" xmlns:vt="http://schemas.openxmlformats.org/officeDocument/2006/docPropsVTypes">
  <Template>Office Theme</Template>
  <TotalTime>238</TotalTime>
  <Words>744</Words>
  <Application>Microsoft Office PowerPoint</Application>
  <PresentationFormat>Custom</PresentationFormat>
  <Paragraphs>135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Pecora</dc:creator>
  <cp:lastModifiedBy>Jijun Hao</cp:lastModifiedBy>
  <cp:revision>34</cp:revision>
  <dcterms:created xsi:type="dcterms:W3CDTF">2018-09-06T22:15:48Z</dcterms:created>
  <dcterms:modified xsi:type="dcterms:W3CDTF">2026-07-29T04:13:51Z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0x0101003A6A7646801A304EA2B0AF79E2A7311A</vt:lpwstr>
  </property>
  <property fmtid="{D5CDD505-2E9C-101B-9397-08002B2CF9AE}" pid="3" name="MediaServiceImageTags">
    <vt:lpwstr/>
  </property>
  <property fmtid="{D5CDD505-2E9C-101B-9397-08002B2CF9AE}" pid="4" name="Order">
    <vt:r8>293700</vt:r8>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